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4" r:id="rId4"/>
    <p:sldId id="273" r:id="rId5"/>
    <p:sldId id="274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75" r:id="rId15"/>
    <p:sldId id="291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61" r:id="rId24"/>
  </p:sldIdLst>
  <p:sldSz cx="18288000" cy="10287000"/>
  <p:notesSz cx="6858000" cy="9144000"/>
  <p:embeddedFontLs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Bold" panose="00000800000000000000" charset="0"/>
      <p:regular r:id="rId30"/>
    </p:embeddedFont>
    <p:embeddedFont>
      <p:font typeface="Montserrat Ultra-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69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9E080-8F0B-4796-9612-408C430CFF0F}" type="datetimeFigureOut">
              <a:rPr lang="pt-BR" smtClean="0"/>
              <a:t>24/10/2024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7DD0F-EFA1-45B4-94E4-C36DA9F79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958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-958599" y="-1382949"/>
            <a:ext cx="4234775" cy="2317577"/>
          </a:xfrm>
          <a:custGeom>
            <a:avLst/>
            <a:gdLst/>
            <a:ahLst/>
            <a:cxnLst/>
            <a:rect l="l" t="t" r="r" b="b"/>
            <a:pathLst>
              <a:path w="4234775" h="2317577">
                <a:moveTo>
                  <a:pt x="0" y="0"/>
                </a:moveTo>
                <a:lnTo>
                  <a:pt x="4234775" y="0"/>
                </a:lnTo>
                <a:lnTo>
                  <a:pt x="4234775" y="2317577"/>
                </a:lnTo>
                <a:lnTo>
                  <a:pt x="0" y="2317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16200000">
            <a:off x="15515892" y="1354055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5400000">
            <a:off x="5837462" y="198286"/>
            <a:ext cx="1195704" cy="3389882"/>
          </a:xfrm>
          <a:custGeom>
            <a:avLst/>
            <a:gdLst/>
            <a:ahLst/>
            <a:cxnLst/>
            <a:rect l="l" t="t" r="r" b="b"/>
            <a:pathLst>
              <a:path w="1195704" h="3389882">
                <a:moveTo>
                  <a:pt x="0" y="0"/>
                </a:moveTo>
                <a:lnTo>
                  <a:pt x="1195704" y="0"/>
                </a:lnTo>
                <a:lnTo>
                  <a:pt x="1195704" y="3389882"/>
                </a:lnTo>
                <a:lnTo>
                  <a:pt x="0" y="3389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" y="3847766"/>
            <a:ext cx="18288000" cy="1056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8"/>
              </a:lnSpc>
            </a:pPr>
            <a:r>
              <a:rPr lang="en-US" sz="9676" spc="-638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Resultado</a:t>
            </a:r>
            <a:r>
              <a:rPr lang="en-US" sz="9676" spc="-638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das coletas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" y="5237491"/>
            <a:ext cx="18288000" cy="626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6000" b="1" spc="-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 o n </a:t>
            </a:r>
            <a:r>
              <a:rPr lang="en-US" sz="6000" b="1" spc="-128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6000" b="1" spc="-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c t E v e n t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E4459141-2F56-CA12-8BB5-D50C7A300538}"/>
              </a:ext>
            </a:extLst>
          </p:cNvPr>
          <p:cNvSpPr/>
          <p:nvPr/>
        </p:nvSpPr>
        <p:spPr>
          <a:xfrm>
            <a:off x="4113719" y="9287281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4B34B8D5-B6DD-78F8-6C23-F27DF4F64DD9}"/>
              </a:ext>
            </a:extLst>
          </p:cNvPr>
          <p:cNvSpPr/>
          <p:nvPr/>
        </p:nvSpPr>
        <p:spPr>
          <a:xfrm rot="16200000">
            <a:off x="15515893" y="9787140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08DF6-50A5-07BA-EAFE-18EAF1A50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1A2C02C-A53D-3272-5DE6-FF65E9B63AF9}"/>
              </a:ext>
            </a:extLst>
          </p:cNvPr>
          <p:cNvSpPr txBox="1"/>
          <p:nvPr/>
        </p:nvSpPr>
        <p:spPr>
          <a:xfrm>
            <a:off x="0" y="62857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Login-User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990E7386-E30D-5472-9720-45699DA592D7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B04EA90-B249-483F-D895-E0022CBA17F9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29ACBFF-CE02-8313-E461-98322F6C6AE1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1BFA63-51E7-06B2-93F3-156849808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"/>
          <a:stretch/>
        </p:blipFill>
        <p:spPr>
          <a:xfrm>
            <a:off x="4328073" y="2486467"/>
            <a:ext cx="9631854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9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81BF18-1291-D43D-57C1-7DBCD22E7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F8DD096-33AA-577D-BC50-866644720CFA}"/>
              </a:ext>
            </a:extLst>
          </p:cNvPr>
          <p:cNvSpPr txBox="1"/>
          <p:nvPr/>
        </p:nvSpPr>
        <p:spPr>
          <a:xfrm>
            <a:off x="0" y="62857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Login-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Anunciante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5559FBC4-8998-13E1-96D1-82A8F7B03968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FD28B176-6484-1911-1FA3-FF9099984000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2AE477E6-80AF-3132-B899-BA3A62CB5DC5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AB39C9-E7BE-1FE4-1BBC-2A415B0B94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9"/>
          <a:stretch/>
        </p:blipFill>
        <p:spPr>
          <a:xfrm>
            <a:off x="4325543" y="2448367"/>
            <a:ext cx="9636913" cy="76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9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17D8A5-15B7-B1B4-DC65-BA523584E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060724D-7488-9C25-66C4-1241A57ADB04}"/>
              </a:ext>
            </a:extLst>
          </p:cNvPr>
          <p:cNvSpPr txBox="1"/>
          <p:nvPr/>
        </p:nvSpPr>
        <p:spPr>
          <a:xfrm>
            <a:off x="0" y="63710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Area-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Restrita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-User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7E45E9F-5E71-CD49-4D7F-09B2E72535A4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04AF0849-1314-AC5E-A7BA-85E2F92F1C80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347E69C-69BF-1D05-4639-4C089FBCEA8A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CD4D88-13F5-7B8B-8182-550A896F7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5"/>
          <a:stretch/>
        </p:blipFill>
        <p:spPr>
          <a:xfrm>
            <a:off x="3100638" y="2552700"/>
            <a:ext cx="12086723" cy="71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48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D8EBD-C269-C835-77E2-EEFE95250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5FC0255-B730-3EA6-A3BE-3D46C76CBD53}"/>
              </a:ext>
            </a:extLst>
          </p:cNvPr>
          <p:cNvSpPr txBox="1"/>
          <p:nvPr/>
        </p:nvSpPr>
        <p:spPr>
          <a:xfrm>
            <a:off x="0" y="62857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Area-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Restrita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Anunciante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0005209-DFE9-1090-BD55-41091E8FD39F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C697705-7B49-67AC-CD66-B3B8064867F2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0E7375FE-3992-008C-D8C9-A02A75243231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885E0C9-1692-66B1-E116-66871FEEC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"/>
          <a:stretch/>
        </p:blipFill>
        <p:spPr>
          <a:xfrm>
            <a:off x="3141971" y="2628900"/>
            <a:ext cx="11945629" cy="71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87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FF7323-4AF6-E3E4-B4F8-B693BF397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DD85CE66-EE82-E3B3-6647-6A4A35DFA21E}"/>
              </a:ext>
            </a:extLst>
          </p:cNvPr>
          <p:cNvSpPr txBox="1"/>
          <p:nvPr/>
        </p:nvSpPr>
        <p:spPr>
          <a:xfrm>
            <a:off x="-12510" y="9525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Justificativas e aplicações da Heurística de Nielsen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212A303-CE21-E391-6D67-25ECC9F09EAD}"/>
              </a:ext>
            </a:extLst>
          </p:cNvPr>
          <p:cNvSpPr/>
          <p:nvPr/>
        </p:nvSpPr>
        <p:spPr>
          <a:xfrm rot="5400000">
            <a:off x="-2303397" y="-1806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D45FACE-14C1-2A05-A93C-F25285F10531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BA41B4D5-AF68-1685-43AF-BDB35322C157}"/>
              </a:ext>
            </a:extLst>
          </p:cNvPr>
          <p:cNvSpPr/>
          <p:nvPr/>
        </p:nvSpPr>
        <p:spPr>
          <a:xfrm rot="5400000">
            <a:off x="15408039" y="1065101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BD2CCDD-57A2-215C-A5FF-57A94984D6B0}"/>
              </a:ext>
            </a:extLst>
          </p:cNvPr>
          <p:cNvSpPr txBox="1"/>
          <p:nvPr/>
        </p:nvSpPr>
        <p:spPr>
          <a:xfrm>
            <a:off x="3086669" y="3573839"/>
            <a:ext cx="5105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CORES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Cinza: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neutralidade para destacar as outras cores;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Dourado: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abundância, prosperidade, sucesso e realização;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Outras cores: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cada uma das demais cores representarão a sua respectiva categoria de evento. </a:t>
            </a:r>
            <a:r>
              <a:rPr lang="pt-BR" dirty="0" err="1">
                <a:solidFill>
                  <a:schemeClr val="bg1"/>
                </a:solidFill>
                <a:latin typeface="Montserrat" panose="00000500000000000000" pitchFamily="2" charset="0"/>
              </a:rPr>
              <a:t>Ex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: Categoria “Jogos” terá a cor verde para ser a sua representação.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E8350E-45B5-1AFA-AF1A-90E919FE7371}"/>
              </a:ext>
            </a:extLst>
          </p:cNvPr>
          <p:cNvSpPr txBox="1"/>
          <p:nvPr/>
        </p:nvSpPr>
        <p:spPr>
          <a:xfrm>
            <a:off x="9906000" y="3571965"/>
            <a:ext cx="525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ESTILO E TIPOLOGIA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Layout simples e fácil de ser interpretado pelo usuário;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Opções de bordas arredondadas com impressões modernas e elegantes;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Facilidade em informações e acessibilidades de acesso;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Imagens representativas e em tela cheia para representarem melhor cada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Letras arredondadas para combinar com as bordas.</a:t>
            </a:r>
          </a:p>
        </p:txBody>
      </p:sp>
    </p:spTree>
    <p:extLst>
      <p:ext uri="{BB962C8B-B14F-4D97-AF65-F5344CB8AC3E}">
        <p14:creationId xmlns:p14="http://schemas.microsoft.com/office/powerpoint/2010/main" val="3232068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221F4D-7188-81F5-C259-A54AFC5F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1F8548A-FE58-3F49-7406-451CB3479A81}"/>
              </a:ext>
            </a:extLst>
          </p:cNvPr>
          <p:cNvSpPr txBox="1"/>
          <p:nvPr/>
        </p:nvSpPr>
        <p:spPr>
          <a:xfrm>
            <a:off x="0" y="610946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Justificativas e aplicações da Heurística de Nielsen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C3B28D9-85D9-3514-1637-9C4AA7CC2DC3}"/>
              </a:ext>
            </a:extLst>
          </p:cNvPr>
          <p:cNvSpPr/>
          <p:nvPr/>
        </p:nvSpPr>
        <p:spPr>
          <a:xfrm rot="5400000">
            <a:off x="-2303397" y="-1806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32BB377-A063-707D-9B52-7A984CC94134}"/>
              </a:ext>
            </a:extLst>
          </p:cNvPr>
          <p:cNvSpPr/>
          <p:nvPr/>
        </p:nvSpPr>
        <p:spPr>
          <a:xfrm rot="5400000">
            <a:off x="1376200" y="8073946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EE45853-7F63-2D9A-E1E8-E8C173CEB312}"/>
              </a:ext>
            </a:extLst>
          </p:cNvPr>
          <p:cNvSpPr/>
          <p:nvPr/>
        </p:nvSpPr>
        <p:spPr>
          <a:xfrm rot="5400000">
            <a:off x="15408039" y="1065101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026" name="Picture 2" descr="Ilustração das 10 heurísticas de Nielsen">
            <a:extLst>
              <a:ext uri="{FF2B5EF4-FFF2-40B4-BE49-F238E27FC236}">
                <a16:creationId xmlns:a16="http://schemas.microsoft.com/office/drawing/2014/main" id="{9FC8E583-186E-F961-05C3-47FF448D8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713482"/>
            <a:ext cx="11049000" cy="621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105C2B2-69D9-636C-A43C-199B45FD4732}"/>
              </a:ext>
            </a:extLst>
          </p:cNvPr>
          <p:cNvSpPr/>
          <p:nvPr/>
        </p:nvSpPr>
        <p:spPr>
          <a:xfrm>
            <a:off x="10363200" y="2933700"/>
            <a:ext cx="2057400" cy="27432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69BD5-D569-23E1-A196-3166E7EC0014}"/>
              </a:ext>
            </a:extLst>
          </p:cNvPr>
          <p:cNvSpPr/>
          <p:nvPr/>
        </p:nvSpPr>
        <p:spPr>
          <a:xfrm>
            <a:off x="8115300" y="6094954"/>
            <a:ext cx="2057400" cy="27432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1E6D5DF-A84A-623F-4FB3-6249973BACCB}"/>
              </a:ext>
            </a:extLst>
          </p:cNvPr>
          <p:cNvSpPr/>
          <p:nvPr/>
        </p:nvSpPr>
        <p:spPr>
          <a:xfrm>
            <a:off x="12613375" y="2951779"/>
            <a:ext cx="2057400" cy="27432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96E9EF3-051E-D5AA-63D8-B2BD42329566}"/>
              </a:ext>
            </a:extLst>
          </p:cNvPr>
          <p:cNvSpPr/>
          <p:nvPr/>
        </p:nvSpPr>
        <p:spPr>
          <a:xfrm>
            <a:off x="3613244" y="6094954"/>
            <a:ext cx="2057400" cy="27432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833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912C8-69F0-D3A2-E7AB-18BC8764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561C847-7B97-76EC-8797-7715D3BF31BD}"/>
              </a:ext>
            </a:extLst>
          </p:cNvPr>
          <p:cNvSpPr txBox="1"/>
          <p:nvPr/>
        </p:nvSpPr>
        <p:spPr>
          <a:xfrm>
            <a:off x="0" y="8763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Questionários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7155CF9-B3E1-ADF5-74FB-57D5854448B8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0161233-FD93-FE9D-3C7D-BC67F45701FA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0A2BE624-8D27-126D-F311-19B914156126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8577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B5388-1171-1935-4497-6E8848DB8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1BD3D77-658B-E018-69F3-7D84407C6483}"/>
              </a:ext>
            </a:extLst>
          </p:cNvPr>
          <p:cNvSpPr txBox="1"/>
          <p:nvPr/>
        </p:nvSpPr>
        <p:spPr>
          <a:xfrm>
            <a:off x="0" y="10287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Personas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828EF80-8AF0-F827-7A5D-D9A824E6927A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35F6998-E728-1D4D-3ED3-19347B0DFF5B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1E53534-80F9-B696-E7A0-D711FDA7B0F3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848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7F8C30-F6A5-90F3-506C-29ED0927F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16E6D0F-C5ED-B628-22BB-092EABA5BE27}"/>
              </a:ext>
            </a:extLst>
          </p:cNvPr>
          <p:cNvSpPr txBox="1"/>
          <p:nvPr/>
        </p:nvSpPr>
        <p:spPr>
          <a:xfrm>
            <a:off x="0" y="10287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Teste da Heurística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 Nielsen em usuários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EBA54EBA-D477-7640-D571-5AC8C613726B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74664F0-5EB8-EC4B-CD50-BEF01A9CA3FE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57DAEC5-9415-D7BF-91D2-B000FAB6DE00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291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42DB20-957F-1C82-1D4F-51B976FAE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07161D1-B7E6-4439-F632-541482963A3E}"/>
              </a:ext>
            </a:extLst>
          </p:cNvPr>
          <p:cNvSpPr txBox="1"/>
          <p:nvPr/>
        </p:nvSpPr>
        <p:spPr>
          <a:xfrm>
            <a:off x="0" y="102870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Resultados Ocorridos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84C97D9-6792-35B1-CE83-4A6101F69A43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6B11FC25-C8F1-2815-2E02-F5FF10AB6D75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CD69E94-2D7E-2F67-4FC8-8367DC0AC6C3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589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A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92606" cy="10402091"/>
          </a:xfrm>
          <a:custGeom>
            <a:avLst/>
            <a:gdLst/>
            <a:ahLst/>
            <a:cxnLst/>
            <a:rect l="l" t="t" r="r" b="b"/>
            <a:pathLst>
              <a:path w="18492606" h="10402091">
                <a:moveTo>
                  <a:pt x="0" y="0"/>
                </a:moveTo>
                <a:lnTo>
                  <a:pt x="18492606" y="0"/>
                </a:lnTo>
                <a:lnTo>
                  <a:pt x="18492606" y="10402091"/>
                </a:lnTo>
                <a:lnTo>
                  <a:pt x="0" y="10402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Abstract Minimalist Dots Shapes"/>
          <p:cNvSpPr/>
          <p:nvPr/>
        </p:nvSpPr>
        <p:spPr>
          <a:xfrm rot="5400000">
            <a:off x="-801996" y="-1866468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4" name="Freeform 4" descr="Abstract Minimalist Lined Arrow Shapes"/>
          <p:cNvSpPr/>
          <p:nvPr/>
        </p:nvSpPr>
        <p:spPr>
          <a:xfrm rot="5400000">
            <a:off x="2671601" y="4605500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09"/>
                </a:lnTo>
                <a:lnTo>
                  <a:pt x="0" y="2368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>
            <a:off x="10459016" y="-115091"/>
            <a:ext cx="8590984" cy="105924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3445059" y="2826789"/>
            <a:ext cx="3412941" cy="1156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360"/>
              </a:lnSpc>
            </a:pPr>
            <a:r>
              <a:rPr lang="en-US" sz="7200" spc="-475" dirty="0">
                <a:solidFill>
                  <a:schemeClr val="tx2">
                    <a:lumMod val="50000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Agenda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436700" y="-115091"/>
            <a:ext cx="7840414" cy="7936459"/>
            <a:chOff x="-18359" y="0"/>
            <a:chExt cx="10453885" cy="5806785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893520" cy="223120"/>
            </a:xfrm>
            <a:prstGeom prst="rect">
              <a:avLst/>
            </a:prstGeom>
            <a:solidFill>
              <a:srgbClr val="FFDE5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8359" y="615131"/>
              <a:ext cx="10453885" cy="5191654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Apresentação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do Grupo</a:t>
              </a: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Introdução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- </a:t>
              </a: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Apresentação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ConnectEvent</a:t>
              </a:r>
              <a:endParaRPr lang="en-US" sz="2049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endParaRP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Fluxo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do Layout</a:t>
              </a: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pt-BR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Justificativas e aplicações da Heurística de Nielsen</a:t>
              </a: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Sobre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as coletas</a:t>
              </a:r>
            </a:p>
            <a:p>
              <a:pPr marL="899794" lvl="2" indent="-221297">
                <a:lnSpc>
                  <a:spcPts val="5124"/>
                </a:lnSpc>
                <a:buFont typeface="Arial"/>
                <a:buChar char="•"/>
              </a:pPr>
              <a:r>
                <a:rPr lang="pt-BR" sz="2049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Questionários</a:t>
              </a:r>
            </a:p>
            <a:p>
              <a:pPr marL="899794" lvl="2" indent="-221297">
                <a:lnSpc>
                  <a:spcPts val="5124"/>
                </a:lnSpc>
                <a:buFont typeface="Arial"/>
                <a:buChar char="•"/>
              </a:pPr>
              <a:r>
                <a:rPr lang="pt-BR" sz="2049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Personas</a:t>
              </a: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pt-BR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Teste da Heurística de Nielsen em usuários</a:t>
              </a: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pt-BR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Resultados Ocorridos</a:t>
              </a: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pt-BR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Próximas Etapas</a:t>
              </a:r>
            </a:p>
            <a:p>
              <a:pPr marL="442594" lvl="1" indent="-221297">
                <a:lnSpc>
                  <a:spcPts val="5124"/>
                </a:lnSpc>
                <a:buFont typeface="Arial"/>
                <a:buChar char="•"/>
              </a:pPr>
              <a:r>
                <a:rPr lang="pt-BR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Conclusões Finais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454199" y="8161096"/>
            <a:ext cx="3378602" cy="968371"/>
            <a:chOff x="0" y="0"/>
            <a:chExt cx="4504802" cy="1291162"/>
          </a:xfrm>
        </p:grpSpPr>
        <p:sp>
          <p:nvSpPr>
            <p:cNvPr id="11" name="AutoShape 11"/>
            <p:cNvSpPr/>
            <p:nvPr/>
          </p:nvSpPr>
          <p:spPr>
            <a:xfrm rot="5400000">
              <a:off x="1610906" y="5447"/>
              <a:ext cx="1288438" cy="1282991"/>
            </a:xfrm>
            <a:prstGeom prst="rect">
              <a:avLst/>
            </a:prstGeom>
            <a:solidFill>
              <a:srgbClr val="FFFFFF">
                <a:alpha val="28627"/>
              </a:srgbClr>
            </a:solid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 rot="5400000">
              <a:off x="0" y="0"/>
              <a:ext cx="1288438" cy="1288438"/>
              <a:chOff x="0" y="0"/>
              <a:chExt cx="1708150" cy="170815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CDB63A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3221811" y="5447"/>
              <a:ext cx="1282991" cy="1282991"/>
            </a:xfrm>
            <a:custGeom>
              <a:avLst/>
              <a:gdLst/>
              <a:ahLst/>
              <a:cxnLst/>
              <a:rect l="l" t="t" r="r" b="b"/>
              <a:pathLst>
                <a:path w="1282991" h="1282991">
                  <a:moveTo>
                    <a:pt x="0" y="0"/>
                  </a:moveTo>
                  <a:lnTo>
                    <a:pt x="1282991" y="0"/>
                  </a:lnTo>
                  <a:lnTo>
                    <a:pt x="1282991" y="1282991"/>
                  </a:lnTo>
                  <a:lnTo>
                    <a:pt x="0" y="1282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Freeform 3" descr="Abstract Minimalist Dots Shapes">
            <a:extLst>
              <a:ext uri="{FF2B5EF4-FFF2-40B4-BE49-F238E27FC236}">
                <a16:creationId xmlns:a16="http://schemas.microsoft.com/office/drawing/2014/main" id="{EC109143-9149-042B-07FB-45601C22535D}"/>
              </a:ext>
            </a:extLst>
          </p:cNvPr>
          <p:cNvSpPr/>
          <p:nvPr/>
        </p:nvSpPr>
        <p:spPr>
          <a:xfrm>
            <a:off x="16339077" y="638367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F81BCD-AE03-C1B4-3853-334B272A9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56A9183-3B08-9085-248D-609D30A303EF}"/>
              </a:ext>
            </a:extLst>
          </p:cNvPr>
          <p:cNvSpPr txBox="1"/>
          <p:nvPr/>
        </p:nvSpPr>
        <p:spPr>
          <a:xfrm>
            <a:off x="0" y="102870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Próximas Etapas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53BE230-B819-2BEF-2CBE-FA6E03551B14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44F712E7-A682-FD75-EF6D-B6972524B71A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0A03288-0B83-7B55-3671-EEECE24A3403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305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983C26-9CB7-1370-C29E-06A4543C2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16CF062B-1D78-0D81-7815-16DBAB7B5C28}"/>
              </a:ext>
            </a:extLst>
          </p:cNvPr>
          <p:cNvSpPr txBox="1"/>
          <p:nvPr/>
        </p:nvSpPr>
        <p:spPr>
          <a:xfrm>
            <a:off x="0" y="102870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Conclusões Finais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9F483E1-F1AB-8D0A-0206-F2B1BB53F318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0BB85541-9E13-4416-D9EB-53C88C9E3DB4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0F52023-5232-FA93-9F73-3FCF2C6B4232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5527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0B6661-53BA-C4F0-B269-804F805FC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C6417D9-31CB-2D95-C614-BFE541BFB24B}"/>
              </a:ext>
            </a:extLst>
          </p:cNvPr>
          <p:cNvSpPr txBox="1"/>
          <p:nvPr/>
        </p:nvSpPr>
        <p:spPr>
          <a:xfrm>
            <a:off x="0" y="102870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Agradecimentos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ECEC075-927B-E62E-74F3-8E1BCB46647D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ED23FF4-F5AA-91AB-F24F-144516A4B8A4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4D9E35B-9603-DDD0-72F1-859B2ABBFBBA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5B32666-01C7-73E9-C4F0-C8A5F872EBF8}"/>
              </a:ext>
            </a:extLst>
          </p:cNvPr>
          <p:cNvSpPr txBox="1"/>
          <p:nvPr/>
        </p:nvSpPr>
        <p:spPr>
          <a:xfrm>
            <a:off x="-1" y="2738500"/>
            <a:ext cx="18288000" cy="815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4800" spc="-565" dirty="0">
                <a:solidFill>
                  <a:srgbClr val="FFFFFF"/>
                </a:solidFill>
                <a:latin typeface="Montserrat Bold" panose="00000800000000000000" charset="0"/>
                <a:ea typeface="Montserrat Ultra-Bold"/>
                <a:cs typeface="Montserrat Ultra-Bold"/>
                <a:sym typeface="Montserrat Ultra-Bold"/>
              </a:rPr>
              <a:t>Obrigado pela atenção!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10CE25-7B7B-460E-0B7E-FC6DCBAACCA7}"/>
              </a:ext>
            </a:extLst>
          </p:cNvPr>
          <p:cNvSpPr txBox="1"/>
          <p:nvPr/>
        </p:nvSpPr>
        <p:spPr>
          <a:xfrm>
            <a:off x="2357135" y="4908491"/>
            <a:ext cx="6788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Nome: Victor Alexandre Müller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RA: 236366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5916085-40BA-2FE3-992A-61C2FD46E6E5}"/>
              </a:ext>
            </a:extLst>
          </p:cNvPr>
          <p:cNvSpPr txBox="1"/>
          <p:nvPr/>
        </p:nvSpPr>
        <p:spPr>
          <a:xfrm>
            <a:off x="10257593" y="4908491"/>
            <a:ext cx="6788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Nome: Pedro Henrique Duarte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RA: 236519</a:t>
            </a:r>
          </a:p>
        </p:txBody>
      </p:sp>
    </p:spTree>
    <p:extLst>
      <p:ext uri="{BB962C8B-B14F-4D97-AF65-F5344CB8AC3E}">
        <p14:creationId xmlns:p14="http://schemas.microsoft.com/office/powerpoint/2010/main" val="3098137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73806"/>
            <a:ext cx="18446100" cy="12289714"/>
          </a:xfrm>
          <a:custGeom>
            <a:avLst/>
            <a:gdLst/>
            <a:ahLst/>
            <a:cxnLst/>
            <a:rect l="l" t="t" r="r" b="b"/>
            <a:pathLst>
              <a:path w="18446100" h="12289714">
                <a:moveTo>
                  <a:pt x="0" y="0"/>
                </a:moveTo>
                <a:lnTo>
                  <a:pt x="18446100" y="0"/>
                </a:lnTo>
                <a:lnTo>
                  <a:pt x="18446100" y="12289714"/>
                </a:lnTo>
                <a:lnTo>
                  <a:pt x="0" y="12289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8271843" y="1501519"/>
            <a:ext cx="1744314" cy="185699"/>
            <a:chOff x="0" y="0"/>
            <a:chExt cx="459408" cy="48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408" cy="48908"/>
            </a:xfrm>
            <a:custGeom>
              <a:avLst/>
              <a:gdLst/>
              <a:ahLst/>
              <a:cxnLst/>
              <a:rect l="l" t="t" r="r" b="b"/>
              <a:pathLst>
                <a:path w="459408" h="48908">
                  <a:moveTo>
                    <a:pt x="0" y="0"/>
                  </a:moveTo>
                  <a:lnTo>
                    <a:pt x="459408" y="0"/>
                  </a:lnTo>
                  <a:lnTo>
                    <a:pt x="459408" y="48908"/>
                  </a:lnTo>
                  <a:lnTo>
                    <a:pt x="0" y="48908"/>
                  </a:lnTo>
                  <a:close/>
                </a:path>
              </a:pathLst>
            </a:custGeom>
            <a:solidFill>
              <a:srgbClr val="0B5C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459408" cy="1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528280"/>
            <a:ext cx="18288000" cy="973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63"/>
              </a:lnSpc>
            </a:pPr>
            <a:r>
              <a:rPr lang="en-US" sz="6939" spc="-457" dirty="0">
                <a:solidFill>
                  <a:srgbClr val="0B5CF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Persona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09800" y="2086894"/>
            <a:ext cx="13716000" cy="6113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217" lvl="1" algn="ctr">
              <a:lnSpc>
                <a:spcPts val="6118"/>
              </a:lnSpc>
            </a:pP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JOÃO, 15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anos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,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Estudante</a:t>
            </a:r>
            <a:r>
              <a:rPr lang="en-US" sz="24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do Ensino </a:t>
            </a:r>
            <a:r>
              <a:rPr lang="en-US" sz="24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Médio</a:t>
            </a:r>
            <a:endParaRPr lang="en-US" sz="2400" b="1" dirty="0"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en-US" sz="1900" b="1" dirty="0" err="1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Detalhamento</a:t>
            </a:r>
            <a:r>
              <a:rPr lang="en-US" sz="1900" b="1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:</a:t>
            </a:r>
            <a:r>
              <a:rPr lang="en-US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  <a:r>
              <a:rPr lang="pt-BR" sz="1900" dirty="0"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João adora se reunir com amigos nos finais de semana para ir ao cinema, parques, shoppings, e festas casuais. Ele está sempre em busca de novos eventos para aproveitar o tempo livre, principalmente eventos que incluam esportes, música ao vivo, e cultura pop.</a:t>
            </a: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Objetivo ao usar o </a:t>
            </a:r>
            <a:r>
              <a:rPr lang="pt-BR" sz="1900" b="1" dirty="0" err="1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ConnectEvent</a:t>
            </a: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:</a:t>
            </a:r>
            <a:r>
              <a:rPr lang="pt-BR" sz="19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Descobrir eventos casuais e acessíveis para adolescentes, como shows, festivais, eventos culturais, e esportes, em sua região.</a:t>
            </a:r>
          </a:p>
          <a:p>
            <a:pPr marL="528433" lvl="1" indent="-264216" algn="l">
              <a:lnSpc>
                <a:spcPts val="6118"/>
              </a:lnSpc>
              <a:buFont typeface="Arial"/>
              <a:buChar char="•"/>
            </a:pPr>
            <a:r>
              <a:rPr lang="pt-BR" sz="19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Comportamento digital:</a:t>
            </a:r>
            <a:r>
              <a:rPr lang="pt-BR" sz="19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Usa principalmente redes sociais e apps de mensagens. Está sempre online e gosta de experiências simples e rápidas.</a:t>
            </a:r>
            <a:endParaRPr lang="en-US" sz="1900" dirty="0"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5059313" y="6980628"/>
            <a:ext cx="1606794" cy="4555344"/>
          </a:xfrm>
          <a:custGeom>
            <a:avLst/>
            <a:gdLst/>
            <a:ahLst/>
            <a:cxnLst/>
            <a:rect l="l" t="t" r="r" b="b"/>
            <a:pathLst>
              <a:path w="1606794" h="4555344">
                <a:moveTo>
                  <a:pt x="0" y="0"/>
                </a:moveTo>
                <a:lnTo>
                  <a:pt x="1606794" y="0"/>
                </a:lnTo>
                <a:lnTo>
                  <a:pt x="1606794" y="4555344"/>
                </a:lnTo>
                <a:lnTo>
                  <a:pt x="0" y="45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93135" y="3525262"/>
            <a:ext cx="3550865" cy="5288069"/>
            <a:chOff x="0" y="0"/>
            <a:chExt cx="20632929" cy="22182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885" y="1623728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Apresentação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grupo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90181" y="5889283"/>
            <a:ext cx="3550864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Victor Müller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370499" y="3525262"/>
            <a:ext cx="3550865" cy="5288069"/>
            <a:chOff x="0" y="0"/>
            <a:chExt cx="20632929" cy="221821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367545" y="5888171"/>
            <a:ext cx="3550864" cy="272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Pedro Henrique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3" name="TextBox 43"/>
          <p:cNvSpPr txBox="1"/>
          <p:nvPr/>
        </p:nvSpPr>
        <p:spPr>
          <a:xfrm>
            <a:off x="6278935" y="6683521"/>
            <a:ext cx="2870974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Gestor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Projeto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Scrum Master;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Dev Front-end;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Dev Back-end;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Designer.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58D80BD3-A251-61CE-3414-718B105CDB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716" y="3780059"/>
            <a:ext cx="1819794" cy="18197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id="{02AA0E14-C96B-3C77-8B69-A0F5E0F00732}"/>
              </a:ext>
            </a:extLst>
          </p:cNvPr>
          <p:cNvSpPr txBox="1"/>
          <p:nvPr/>
        </p:nvSpPr>
        <p:spPr>
          <a:xfrm>
            <a:off x="5577607" y="6277261"/>
            <a:ext cx="353125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TextBox 43">
            <a:extLst>
              <a:ext uri="{FF2B5EF4-FFF2-40B4-BE49-F238E27FC236}">
                <a16:creationId xmlns:a16="http://schemas.microsoft.com/office/drawing/2014/main" id="{AAE55E6D-2628-AA16-FAAF-5B0042AA703B}"/>
              </a:ext>
            </a:extLst>
          </p:cNvPr>
          <p:cNvSpPr txBox="1"/>
          <p:nvPr/>
        </p:nvSpPr>
        <p:spPr>
          <a:xfrm>
            <a:off x="9377347" y="6280005"/>
            <a:ext cx="353125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TextBox 43">
            <a:extLst>
              <a:ext uri="{FF2B5EF4-FFF2-40B4-BE49-F238E27FC236}">
                <a16:creationId xmlns:a16="http://schemas.microsoft.com/office/drawing/2014/main" id="{01C299DE-8D63-F0DC-34B8-06F0A2199374}"/>
              </a:ext>
            </a:extLst>
          </p:cNvPr>
          <p:cNvSpPr txBox="1"/>
          <p:nvPr/>
        </p:nvSpPr>
        <p:spPr>
          <a:xfrm>
            <a:off x="9811158" y="6683520"/>
            <a:ext cx="3119070" cy="1800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Viabilidade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Designer;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Engenheiro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Testes;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Consultor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Usabilidade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Business Intelligence (BI);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Dev Front-end.</a:t>
            </a:r>
          </a:p>
        </p:txBody>
      </p:sp>
      <p:pic>
        <p:nvPicPr>
          <p:cNvPr id="5" name="Imagem 4" descr="Homem de barba e camisa preta&#10;&#10;Descrição gerada automaticamente">
            <a:extLst>
              <a:ext uri="{FF2B5EF4-FFF2-40B4-BE49-F238E27FC236}">
                <a16:creationId xmlns:a16="http://schemas.microsoft.com/office/drawing/2014/main" id="{BB5C0DA4-B52E-67FB-CBFB-5D8415AB7E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t="24584" r="19883" b="19875"/>
          <a:stretch/>
        </p:blipFill>
        <p:spPr>
          <a:xfrm>
            <a:off x="10252402" y="3742112"/>
            <a:ext cx="1782263" cy="18956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94BA6-42BF-2C40-D9E4-836AE8DEF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BBA674A-31FD-852F-7E43-40E2E4BE5828}"/>
              </a:ext>
            </a:extLst>
          </p:cNvPr>
          <p:cNvSpPr txBox="1"/>
          <p:nvPr/>
        </p:nvSpPr>
        <p:spPr>
          <a:xfrm>
            <a:off x="5976" y="778255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Introdução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Apresentação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ConnectEvent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0926D03-2BF9-3230-D829-5433B2B7C449}"/>
              </a:ext>
            </a:extLst>
          </p:cNvPr>
          <p:cNvSpPr/>
          <p:nvPr/>
        </p:nvSpPr>
        <p:spPr>
          <a:xfrm rot="5400000">
            <a:off x="-1889361" y="-18825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EEDFF5E-EDC5-8026-5331-295A2613B573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A140144-968C-926E-FAB9-776F829A526A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914400" y="3390900"/>
            <a:ext cx="16459200" cy="457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18"/>
              </a:lnSpc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O </a:t>
            </a:r>
            <a:r>
              <a:rPr lang="pt-BR" sz="2447" b="1" dirty="0" err="1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ConnectEvent</a:t>
            </a: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é uma plataforma digital Web que tem como objetivo principal conectar usuários a eventos organizados por empresários, solucionando desafios de divulgação e facilitando o acesso à informação.</a:t>
            </a:r>
          </a:p>
          <a:p>
            <a:pPr algn="ctr">
              <a:lnSpc>
                <a:spcPts val="6118"/>
              </a:lnSpc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O objetivo principal da plataforma é centralizar os eventos em um só lugar de forma que facilite a conexão entre os organizadores anunciantes aos públicos diversos, ajudando no encontro de eventos adequados ao interesse de cada usuário.</a:t>
            </a:r>
          </a:p>
        </p:txBody>
      </p:sp>
    </p:spTree>
    <p:extLst>
      <p:ext uri="{BB962C8B-B14F-4D97-AF65-F5344CB8AC3E}">
        <p14:creationId xmlns:p14="http://schemas.microsoft.com/office/powerpoint/2010/main" val="853855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83B12-2715-1B2F-32A2-41EF8A582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A87DCB1-8F3D-5115-347E-037AB387F533}"/>
              </a:ext>
            </a:extLst>
          </p:cNvPr>
          <p:cNvSpPr txBox="1"/>
          <p:nvPr/>
        </p:nvSpPr>
        <p:spPr>
          <a:xfrm>
            <a:off x="0" y="905889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B731183-7FE8-F326-D952-A84FFB2BB29E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707599ED-EDF0-1F27-60AB-17E0A3EB8AA9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2BE3AF4C-1A60-4557-96A7-2C672312397D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DE49BC5-BD27-99EC-EA5E-549262905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182" y="2048301"/>
            <a:ext cx="12317636" cy="76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77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4FBD6-C355-1938-2CA2-CDDD4546D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56AAD81-6E31-7ADA-72EC-E9026B587E0D}"/>
              </a:ext>
            </a:extLst>
          </p:cNvPr>
          <p:cNvSpPr txBox="1"/>
          <p:nvPr/>
        </p:nvSpPr>
        <p:spPr>
          <a:xfrm>
            <a:off x="0" y="628573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 Home-Page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52C0341-FF29-D7A6-D3E3-FC5A61CFDD69}"/>
              </a:ext>
            </a:extLst>
          </p:cNvPr>
          <p:cNvSpPr/>
          <p:nvPr/>
        </p:nvSpPr>
        <p:spPr>
          <a:xfrm rot="5400000">
            <a:off x="-23465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38D9592-EAE0-CED3-1185-34D729AA1B86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45571C0-6EED-3169-93FC-55293FDD7F3E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2D30FF-742C-68CE-BB30-E14B1C80A6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12"/>
          <a:stretch/>
        </p:blipFill>
        <p:spPr>
          <a:xfrm>
            <a:off x="5826711" y="1563509"/>
            <a:ext cx="6634577" cy="84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07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3C0AC-81B3-0627-6667-6D346895A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0F4325A-0F35-9270-646B-783AACAA5150}"/>
              </a:ext>
            </a:extLst>
          </p:cNvPr>
          <p:cNvSpPr txBox="1"/>
          <p:nvPr/>
        </p:nvSpPr>
        <p:spPr>
          <a:xfrm>
            <a:off x="0" y="628573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 Card-Page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2A05100-C3F0-FB14-C873-A12C06D542CF}"/>
              </a:ext>
            </a:extLst>
          </p:cNvPr>
          <p:cNvSpPr/>
          <p:nvPr/>
        </p:nvSpPr>
        <p:spPr>
          <a:xfrm rot="5400000">
            <a:off x="-2153529" y="-1921776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0AC4A17-5BAD-D1F5-1208-24F208AFDF20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7B4A4FA-65BD-6918-A9C2-FC3492FB9565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7829F8-1D56-0EE1-FD00-D31CD6FE1C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88" b="447"/>
          <a:stretch/>
        </p:blipFill>
        <p:spPr>
          <a:xfrm>
            <a:off x="4229100" y="1714500"/>
            <a:ext cx="9791700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4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C3D7D9-F7A9-1FAA-FBC7-D5193DA32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5D468E3-2CB1-2445-7801-2F5C56E199D6}"/>
              </a:ext>
            </a:extLst>
          </p:cNvPr>
          <p:cNvSpPr txBox="1"/>
          <p:nvPr/>
        </p:nvSpPr>
        <p:spPr>
          <a:xfrm>
            <a:off x="0" y="7239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Register-User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5FC9925-740B-CBBD-AEE9-6C292BCBC98C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0232CEC-8DFA-1646-E6D5-DD38892C7F59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29B19C9-55AF-EA09-2A0C-8604DB2CB5B0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F8B02B-90D5-9AFB-50C3-31845E5CD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"/>
          <a:stretch/>
        </p:blipFill>
        <p:spPr>
          <a:xfrm>
            <a:off x="4096939" y="2628900"/>
            <a:ext cx="10094122" cy="73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5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50E9B0-94BE-6CE1-D588-99BE9B22B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9BF3824-A823-DC6D-2947-030A61920F21}"/>
              </a:ext>
            </a:extLst>
          </p:cNvPr>
          <p:cNvSpPr txBox="1"/>
          <p:nvPr/>
        </p:nvSpPr>
        <p:spPr>
          <a:xfrm>
            <a:off x="0" y="62857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Register-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Anunciante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5DDAE22-53B7-50EC-9E79-681297BED09A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8E8A07E9-B22A-4C36-3214-1CBF7DAD5973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61125C4D-BF63-6832-E9B9-D4BAF45BF799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33A168-8ED3-469C-789B-DD65F93058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"/>
          <a:stretch/>
        </p:blipFill>
        <p:spPr>
          <a:xfrm>
            <a:off x="3981450" y="2552700"/>
            <a:ext cx="10325100" cy="742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44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</TotalTime>
  <Words>484</Words>
  <Application>Microsoft Office PowerPoint</Application>
  <PresentationFormat>Personalizar</PresentationFormat>
  <Paragraphs>93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Montserrat</vt:lpstr>
      <vt:lpstr>Montserrat Ultra-Bold</vt:lpstr>
      <vt:lpstr>Calibri</vt:lpstr>
      <vt:lpstr>Montserrat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ENTREGA 1</dc:title>
  <cp:lastModifiedBy>Victor Alexandre Müller</cp:lastModifiedBy>
  <cp:revision>41</cp:revision>
  <dcterms:created xsi:type="dcterms:W3CDTF">2006-08-16T00:00:00Z</dcterms:created>
  <dcterms:modified xsi:type="dcterms:W3CDTF">2024-10-24T06:34:15Z</dcterms:modified>
  <dc:identifier>DAGOrSMP5sA</dc:identifier>
</cp:coreProperties>
</file>